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4" r:id="rId3"/>
    <p:sldId id="279" r:id="rId4"/>
    <p:sldId id="288" r:id="rId5"/>
    <p:sldId id="289" r:id="rId6"/>
    <p:sldId id="287" r:id="rId7"/>
    <p:sldId id="290" r:id="rId8"/>
    <p:sldId id="291" r:id="rId9"/>
    <p:sldId id="292" r:id="rId10"/>
    <p:sldId id="284" r:id="rId11"/>
    <p:sldId id="283" r:id="rId12"/>
    <p:sldId id="282" r:id="rId13"/>
    <p:sldId id="281" r:id="rId14"/>
    <p:sldId id="285" r:id="rId15"/>
    <p:sldId id="280" r:id="rId16"/>
    <p:sldId id="273" r:id="rId17"/>
    <p:sldId id="286" r:id="rId18"/>
    <p:sldId id="264" r:id="rId19"/>
    <p:sldId id="263" r:id="rId20"/>
    <p:sldId id="276" r:id="rId21"/>
    <p:sldId id="265" r:id="rId22"/>
  </p:sldIdLst>
  <p:sldSz cx="12192000" cy="6858000"/>
  <p:notesSz cx="6877050" cy="9656763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484515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5404" y="0"/>
            <a:ext cx="2980055" cy="484515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r">
              <a:defRPr sz="1200"/>
            </a:lvl1pPr>
          </a:lstStyle>
          <a:p>
            <a:fld id="{87994756-7CA4-406B-AE64-4427A958E219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72249"/>
            <a:ext cx="2980055" cy="484514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r">
              <a:defRPr sz="1200"/>
            </a:lvl1pPr>
          </a:lstStyle>
          <a:p>
            <a:fld id="{F74A1823-FAF4-4306-8C08-B2BF69B223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05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484515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5404" y="0"/>
            <a:ext cx="2980055" cy="484515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r">
              <a:defRPr sz="1200"/>
            </a:lvl1pPr>
          </a:lstStyle>
          <a:p>
            <a:fld id="{15C7178E-064F-4215-ADC8-40CBBA544A45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2925" y="1206500"/>
            <a:ext cx="5791200" cy="3259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476" tIns="47238" rIns="94476" bIns="472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705" y="4647317"/>
            <a:ext cx="5501640" cy="3802350"/>
          </a:xfrm>
          <a:prstGeom prst="rect">
            <a:avLst/>
          </a:prstGeom>
        </p:spPr>
        <p:txBody>
          <a:bodyPr vert="horz" lIns="94476" tIns="47238" rIns="94476" bIns="472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72249"/>
            <a:ext cx="2980055" cy="484514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r">
              <a:defRPr sz="1200"/>
            </a:lvl1pPr>
          </a:lstStyle>
          <a:p>
            <a:fld id="{F8A71260-E03E-4710-9DB4-CFD31E638B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15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71260-E03E-4710-9DB4-CFD31E638B8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4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26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05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1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8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3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45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3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40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125D1-D04C-4089-8038-042AC2977448}" type="datetimeFigureOut">
              <a:rPr lang="en-GB" smtClean="0"/>
              <a:t>04/01/2017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8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ornymorny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brt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York-Code-Coffee/" TargetMode="External"/><Relationship Id="rId2" Type="http://schemas.openxmlformats.org/officeDocument/2006/relationships/hyperlink" Target="http://www.meetup.com/York-Game-Develop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Leeds-Code-Doj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York Code Dojo</a:t>
            </a:r>
            <a:br>
              <a:rPr lang="en-GB" dirty="0"/>
            </a:br>
            <a:r>
              <a:rPr lang="en-GB" dirty="0"/>
              <a:t>“Ray Tracing”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Maughan</a:t>
            </a:r>
          </a:p>
          <a:p>
            <a:r>
              <a:rPr lang="en-GB" dirty="0">
                <a:hlinkClick r:id="rId2"/>
              </a:rPr>
              <a:t>mornymorny@gmail.com</a:t>
            </a:r>
            <a:endParaRPr lang="en-GB" dirty="0"/>
          </a:p>
          <a:p>
            <a:r>
              <a:rPr lang="en-GB" dirty="0"/>
              <a:t>Coder @ NVIDIA</a:t>
            </a:r>
          </a:p>
        </p:txBody>
      </p:sp>
    </p:spTree>
    <p:extLst>
      <p:ext uri="{BB962C8B-B14F-4D97-AF65-F5344CB8AC3E}">
        <p14:creationId xmlns:p14="http://schemas.microsoft.com/office/powerpoint/2010/main" val="76365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Ray-Object Intersection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0925" y="2048563"/>
            <a:ext cx="3505305" cy="3505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604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/>
              <a:t>Test each camera ray against every item in the scene (</a:t>
            </a:r>
            <a:r>
              <a:rPr lang="en-GB" sz="2400" dirty="0" err="1"/>
              <a:t>TraceRay</a:t>
            </a:r>
            <a:r>
              <a:rPr lang="en-GB" sz="2400" dirty="0"/>
              <a:t>(…))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If the ray intersects, find the point of intersection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Ask the object for the material at that point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Return the albedo (base </a:t>
            </a:r>
            <a:r>
              <a:rPr lang="en-GB" sz="2400" dirty="0" err="1"/>
              <a:t>color</a:t>
            </a:r>
            <a:r>
              <a:rPr lang="en-GB" sz="2400" dirty="0"/>
              <a:t>) from the material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19450" y="5505450"/>
            <a:ext cx="1772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14925" y="5213984"/>
            <a:ext cx="676275" cy="619125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166645" y="5353734"/>
            <a:ext cx="9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 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6083" y="5186778"/>
            <a:ext cx="89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Scene Object</a:t>
            </a:r>
          </a:p>
        </p:txBody>
      </p:sp>
    </p:spTree>
    <p:extLst>
      <p:ext uri="{BB962C8B-B14F-4D97-AF65-F5344CB8AC3E}">
        <p14:creationId xmlns:p14="http://schemas.microsoft.com/office/powerpoint/2010/main" val="325831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Simple Diffuse Lighting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994" y="2496238"/>
            <a:ext cx="3237812" cy="3237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28850"/>
            <a:ext cx="6429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/>
              <a:t>At the ray intersection point, get the normal to the surface</a:t>
            </a:r>
          </a:p>
          <a:p>
            <a:pPr marL="342900" indent="-342900">
              <a:buAutoNum type="arabicPeriod"/>
            </a:pPr>
            <a:r>
              <a:rPr lang="en-GB" sz="2400" dirty="0"/>
              <a:t>Calculate the lighting intensity using a dot-product of the normal and a light ray (try 0, 0, -1 or ‘</a:t>
            </a:r>
            <a:r>
              <a:rPr lang="en-GB" sz="2400" dirty="0" err="1"/>
              <a:t>rayDir</a:t>
            </a:r>
            <a:r>
              <a:rPr lang="en-GB" sz="2400" dirty="0"/>
              <a:t>’ for the light, as shown here).  </a:t>
            </a:r>
          </a:p>
          <a:p>
            <a:pPr marL="342900" indent="-342900">
              <a:buAutoNum type="arabicPeriod"/>
            </a:pPr>
            <a:r>
              <a:rPr lang="en-GB" sz="2400" dirty="0"/>
              <a:t>Multiply the albedo material </a:t>
            </a:r>
            <a:r>
              <a:rPr lang="en-GB" sz="2400" dirty="0" err="1"/>
              <a:t>color</a:t>
            </a:r>
            <a:r>
              <a:rPr lang="en-GB" sz="2400" dirty="0"/>
              <a:t> by the light intensity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2291" y="5505451"/>
            <a:ext cx="882634" cy="65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14925" y="5248275"/>
            <a:ext cx="276225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10050" y="5376862"/>
            <a:ext cx="0" cy="77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90504" y="5030569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06616" y="5030569"/>
            <a:ext cx="641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Light</a:t>
            </a:r>
          </a:p>
          <a:p>
            <a:endParaRPr lang="en-GB" dirty="0"/>
          </a:p>
        </p:txBody>
      </p:sp>
      <p:sp>
        <p:nvSpPr>
          <p:cNvPr id="18" name="Arc 17"/>
          <p:cNvSpPr/>
          <p:nvPr/>
        </p:nvSpPr>
        <p:spPr>
          <a:xfrm>
            <a:off x="2767519" y="6155531"/>
            <a:ext cx="2045970" cy="47488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77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Point light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5950" cy="4394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Walk all objects in the scene and find out if any have emissive </a:t>
            </a:r>
            <a:r>
              <a:rPr lang="en-GB" sz="2400" dirty="0" err="1"/>
              <a:t>color</a:t>
            </a:r>
            <a:r>
              <a:rPr lang="en-GB" sz="2400" dirty="0"/>
              <a:t> (they are lights)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Calculate a normalized direction to the object from the intersection point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Do the same diffuse lighting calculation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75" y="2133494"/>
            <a:ext cx="3352905" cy="33529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796540" y="5464492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58569" y="5548066"/>
            <a:ext cx="129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Light Ray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3621958" y="5071282"/>
            <a:ext cx="676275" cy="61912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645731" y="5869239"/>
            <a:ext cx="89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Light</a:t>
            </a:r>
          </a:p>
        </p:txBody>
      </p:sp>
      <p:sp>
        <p:nvSpPr>
          <p:cNvPr id="11" name="Arc 10"/>
          <p:cNvSpPr/>
          <p:nvPr/>
        </p:nvSpPr>
        <p:spPr>
          <a:xfrm rot="4013392">
            <a:off x="1789001" y="4824233"/>
            <a:ext cx="1325167" cy="2647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1664" y="4565332"/>
            <a:ext cx="1164442" cy="86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0095" y="4503003"/>
            <a:ext cx="1292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Camera Ray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45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</a:t>
            </a:r>
            <a:r>
              <a:rPr lang="en-GB" dirty="0" err="1"/>
              <a:t>Occluders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873250"/>
            <a:ext cx="63341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While calculating rays to emitters, walk the objects in the scene and check for ‘</a:t>
            </a:r>
            <a:r>
              <a:rPr lang="en-GB" sz="2400" dirty="0" err="1"/>
              <a:t>occluders</a:t>
            </a:r>
            <a:r>
              <a:rPr lang="en-GB" sz="2400" dirty="0"/>
              <a:t>’.  i.e. objects in the way of the light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Ignore emitters that are obscured from the point of view of the intersection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919" y="2352569"/>
            <a:ext cx="3152881" cy="315288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62343" y="5187133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513772" y="4889001"/>
            <a:ext cx="676275" cy="619125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319600" y="5031114"/>
            <a:ext cx="129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Light Ray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60622" y="5631279"/>
            <a:ext cx="175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Scene Object (</a:t>
            </a:r>
            <a:r>
              <a:rPr lang="en-GB" dirty="0" err="1"/>
              <a:t>Occluder</a:t>
            </a:r>
            <a:r>
              <a:rPr lang="en-GB" dirty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357793" y="5187133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209222" y="4889001"/>
            <a:ext cx="676275" cy="61912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206985" y="5616353"/>
            <a:ext cx="89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Light</a:t>
            </a:r>
          </a:p>
        </p:txBody>
      </p:sp>
      <p:sp>
        <p:nvSpPr>
          <p:cNvPr id="13" name="Arc 12"/>
          <p:cNvSpPr/>
          <p:nvPr/>
        </p:nvSpPr>
        <p:spPr>
          <a:xfrm rot="4013392">
            <a:off x="1686745" y="4574888"/>
            <a:ext cx="1325167" cy="2647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687467" y="4287973"/>
            <a:ext cx="1164442" cy="86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9499" y="4073542"/>
            <a:ext cx="1292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Camera Ray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20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 Specular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484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When doing the lighting calculation, calculate specular intensity too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Specular intensity is the dot product of the ‘reflection’ vector about the ray normal, with the light ray.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Raise the specular intensity by a power, and multiply by specular material </a:t>
            </a:r>
            <a:r>
              <a:rPr lang="en-GB" sz="2400" dirty="0" err="1"/>
              <a:t>color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269" y="2323994"/>
            <a:ext cx="3352906" cy="33529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924072" y="5321082"/>
            <a:ext cx="952500" cy="67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95622" y="5321082"/>
            <a:ext cx="866775" cy="65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808117" y="5075337"/>
            <a:ext cx="276225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91812" y="5192494"/>
            <a:ext cx="0" cy="77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29267" y="4935497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 Ray</a:t>
            </a:r>
          </a:p>
          <a:p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472266" y="4846201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088378" y="4846201"/>
            <a:ext cx="641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Light</a:t>
            </a:r>
          </a:p>
          <a:p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355841" y="5492532"/>
            <a:ext cx="122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Reflect Ray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70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 Reflections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247900"/>
            <a:ext cx="3810000" cy="3810000"/>
          </a:xfrm>
        </p:spPr>
      </p:pic>
      <p:sp>
        <p:nvSpPr>
          <p:cNvPr id="5" name="TextBox 4"/>
          <p:cNvSpPr txBox="1"/>
          <p:nvPr/>
        </p:nvSpPr>
        <p:spPr>
          <a:xfrm>
            <a:off x="594361" y="1783080"/>
            <a:ext cx="57607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/>
              <a:t>When intersecting the first object, check the returned material, and if it is reflective….</a:t>
            </a:r>
          </a:p>
          <a:p>
            <a:pPr marL="342900" indent="-342900">
              <a:buAutoNum type="arabicPeriod"/>
            </a:pPr>
            <a:r>
              <a:rPr lang="en-GB" sz="2400" dirty="0"/>
              <a:t>Get the surface normal and use it to generate a reflection ray based on the arriving ray</a:t>
            </a:r>
          </a:p>
          <a:p>
            <a:pPr marL="342900" indent="-342900">
              <a:buAutoNum type="arabicPeriod"/>
            </a:pPr>
            <a:r>
              <a:rPr lang="en-GB" sz="2400" dirty="0"/>
              <a:t>Call your </a:t>
            </a:r>
            <a:r>
              <a:rPr lang="en-GB" sz="2400" dirty="0" err="1"/>
              <a:t>TraceRay</a:t>
            </a:r>
            <a:r>
              <a:rPr lang="en-GB" sz="2400" dirty="0"/>
              <a:t> function with the new ray and add the returned </a:t>
            </a:r>
            <a:r>
              <a:rPr lang="en-GB" sz="2400" dirty="0" err="1"/>
              <a:t>color</a:t>
            </a:r>
            <a:r>
              <a:rPr lang="en-GB" sz="2400" dirty="0"/>
              <a:t> to the output result</a:t>
            </a:r>
          </a:p>
          <a:p>
            <a:pPr marL="342900" indent="-342900">
              <a:buAutoNum type="arabicPeriod"/>
            </a:pPr>
            <a:r>
              <a:rPr lang="en-GB" sz="2400" dirty="0" err="1"/>
              <a:t>Recurse</a:t>
            </a:r>
            <a:r>
              <a:rPr lang="en-GB" sz="2400" dirty="0"/>
              <a:t> into </a:t>
            </a:r>
            <a:r>
              <a:rPr lang="en-GB" sz="2400" dirty="0" err="1"/>
              <a:t>TraceRay</a:t>
            </a:r>
            <a:r>
              <a:rPr lang="en-GB" sz="2400" dirty="0"/>
              <a:t> up to </a:t>
            </a:r>
            <a:r>
              <a:rPr lang="en-GB" sz="2400" dirty="0" err="1"/>
              <a:t>MaxDepth</a:t>
            </a:r>
            <a:r>
              <a:rPr lang="en-GB" sz="2400" dirty="0"/>
              <a:t> (start with 2 or 3)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42950"/>
            <a:ext cx="7124700" cy="5343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2475" y="2362200"/>
            <a:ext cx="2708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Shadows</a:t>
            </a:r>
          </a:p>
          <a:p>
            <a:r>
              <a:rPr lang="en-GB" dirty="0"/>
              <a:t>Reflections</a:t>
            </a:r>
          </a:p>
          <a:p>
            <a:r>
              <a:rPr lang="en-GB" dirty="0"/>
              <a:t>Point lights</a:t>
            </a:r>
          </a:p>
          <a:p>
            <a:r>
              <a:rPr lang="en-GB" dirty="0"/>
              <a:t>Specular highlights</a:t>
            </a:r>
          </a:p>
          <a:p>
            <a:r>
              <a:rPr lang="en-GB" dirty="0"/>
              <a:t>(additionally – antialiasing)</a:t>
            </a:r>
          </a:p>
        </p:txBody>
      </p:sp>
    </p:spTree>
    <p:extLst>
      <p:ext uri="{BB962C8B-B14F-4D97-AF65-F5344CB8AC3E}">
        <p14:creationId xmlns:p14="http://schemas.microsoft.com/office/powerpoint/2010/main" val="153303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http://www.pbrt.org/</a:t>
            </a:r>
            <a:endParaRPr lang="en-GB" dirty="0"/>
          </a:p>
          <a:p>
            <a:pPr lvl="1"/>
            <a:r>
              <a:rPr lang="en-GB" dirty="0"/>
              <a:t>Awesome book and open source code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chemeClr val="accent5"/>
                </a:solidFill>
              </a:rPr>
              <a:t>http://www.scratchapixel.com</a:t>
            </a:r>
          </a:p>
        </p:txBody>
      </p:sp>
    </p:spTree>
    <p:extLst>
      <p:ext uri="{BB962C8B-B14F-4D97-AF65-F5344CB8AC3E}">
        <p14:creationId xmlns:p14="http://schemas.microsoft.com/office/powerpoint/2010/main" val="394608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Grant/Call Credit for the Pizza, Drinks and Venue</a:t>
            </a:r>
          </a:p>
        </p:txBody>
      </p:sp>
    </p:spTree>
    <p:extLst>
      <p:ext uri="{BB962C8B-B14F-4D97-AF65-F5344CB8AC3E}">
        <p14:creationId xmlns:p14="http://schemas.microsoft.com/office/powerpoint/2010/main" val="319527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Meetups!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York Game Developers, 3</a:t>
            </a:r>
            <a:r>
              <a:rPr lang="en-GB" baseline="30000" dirty="0"/>
              <a:t>rd</a:t>
            </a:r>
            <a:r>
              <a:rPr lang="en-GB" dirty="0"/>
              <a:t> Thursday, </a:t>
            </a:r>
            <a:r>
              <a:rPr lang="en-GB" dirty="0" err="1"/>
              <a:t>GoldenSlipper</a:t>
            </a:r>
            <a:r>
              <a:rPr lang="en-GB" dirty="0"/>
              <a:t>/Crown, York</a:t>
            </a: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http://www.meetup.com/York-Game-Developers/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York Code &amp; Coffee – Wednesday 7AM+, Perky Peacock </a:t>
            </a:r>
            <a:r>
              <a:rPr lang="en-GB" dirty="0" err="1"/>
              <a:t>Lendal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http://www.meetup.com/York-Code-Coffee/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Leeds Code Dojo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http://www.meetup.com/Leeds-Code-Dojo/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77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05450" y="5657850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Cars</a:t>
            </a:r>
          </a:p>
        </p:txBody>
      </p:sp>
      <p:pic>
        <p:nvPicPr>
          <p:cNvPr id="1026" name="Picture 2" descr="Image result for cars ray 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98" y="523875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0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Slack – York Developer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Mail me, David or Daniel to get on the group</a:t>
            </a:r>
          </a:p>
          <a:p>
            <a:r>
              <a:rPr lang="en-GB" dirty="0"/>
              <a:t>yorkdevelopers.slack.com</a:t>
            </a:r>
          </a:p>
          <a:p>
            <a:r>
              <a:rPr lang="en-GB" dirty="0"/>
              <a:t>For coders in the York area</a:t>
            </a:r>
          </a:p>
          <a:p>
            <a:pPr lvl="1"/>
            <a:r>
              <a:rPr lang="en-GB" dirty="0"/>
              <a:t>Channels for #</a:t>
            </a:r>
            <a:r>
              <a:rPr lang="en-GB" dirty="0" err="1"/>
              <a:t>gamedev</a:t>
            </a:r>
            <a:r>
              <a:rPr lang="en-GB" dirty="0"/>
              <a:t>, #</a:t>
            </a:r>
            <a:r>
              <a:rPr lang="en-GB" dirty="0" err="1"/>
              <a:t>codeandcoffee</a:t>
            </a:r>
            <a:r>
              <a:rPr lang="en-GB" dirty="0"/>
              <a:t>, #</a:t>
            </a:r>
            <a:r>
              <a:rPr lang="en-GB" dirty="0" err="1"/>
              <a:t>yorkcodedojo</a:t>
            </a:r>
            <a:r>
              <a:rPr lang="en-GB" dirty="0"/>
              <a:t>,#development,….</a:t>
            </a:r>
          </a:p>
        </p:txBody>
      </p:sp>
    </p:spTree>
    <p:extLst>
      <p:ext uri="{BB962C8B-B14F-4D97-AF65-F5344CB8AC3E}">
        <p14:creationId xmlns:p14="http://schemas.microsoft.com/office/powerpoint/2010/main" val="335732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16749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314326"/>
            <a:ext cx="67056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4668" y="5648325"/>
            <a:ext cx="190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Glass / Reflections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67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Realistic 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Many approaches, under the loose term ‘Global Illumination’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2400" dirty="0" err="1">
                <a:solidFill>
                  <a:schemeClr val="accent5"/>
                </a:solidFill>
              </a:rPr>
              <a:t>Radiosity</a:t>
            </a:r>
            <a:r>
              <a:rPr lang="en-GB" sz="2400" dirty="0">
                <a:solidFill>
                  <a:schemeClr val="accent5"/>
                </a:solidFill>
              </a:rPr>
              <a:t> </a:t>
            </a:r>
            <a:r>
              <a:rPr lang="en-GB" sz="2400" dirty="0"/>
              <a:t>– simulates diffuse ‘</a:t>
            </a:r>
            <a:r>
              <a:rPr lang="en-GB" sz="2400" dirty="0" err="1"/>
              <a:t>lambertian</a:t>
            </a:r>
            <a:r>
              <a:rPr lang="en-GB" sz="2400" dirty="0"/>
              <a:t>’ surface interactions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chemeClr val="accent5"/>
                </a:solidFill>
              </a:rPr>
              <a:t>Photon mapping </a:t>
            </a:r>
            <a:r>
              <a:rPr lang="en-GB" sz="2400" dirty="0"/>
              <a:t>– simulates soft lighting effects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rgbClr val="FFFF00"/>
                </a:solidFill>
              </a:rPr>
              <a:t>Ray tracing </a:t>
            </a:r>
            <a:r>
              <a:rPr lang="en-GB" sz="2400" dirty="0"/>
              <a:t>– good for reflections, glass, etc.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chemeClr val="accent5"/>
                </a:solidFill>
              </a:rPr>
              <a:t>Path tracing </a:t>
            </a:r>
            <a:r>
              <a:rPr lang="en-GB" sz="2400" dirty="0"/>
              <a:t>– very realistic, good for modelling material properties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chemeClr val="accent5"/>
                </a:solidFill>
              </a:rPr>
              <a:t>Spherical Harmonics </a:t>
            </a:r>
            <a:r>
              <a:rPr lang="en-GB" sz="2400" dirty="0"/>
              <a:t>– good for real time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>
                <a:solidFill>
                  <a:schemeClr val="accent5"/>
                </a:solidFill>
              </a:rPr>
              <a:t>G-Buffer</a:t>
            </a:r>
            <a:r>
              <a:rPr lang="en-GB" sz="2400" dirty="0"/>
              <a:t> – common in games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83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light work in the real world?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Gross simplification</a:t>
            </a:r>
          </a:p>
          <a:p>
            <a:r>
              <a:rPr lang="en-GB" dirty="0"/>
              <a:t>Light seen based on</a:t>
            </a:r>
          </a:p>
          <a:p>
            <a:pPr lvl="1"/>
            <a:r>
              <a:rPr lang="en-GB" dirty="0"/>
              <a:t>Light source size/intensity/</a:t>
            </a:r>
            <a:r>
              <a:rPr lang="en-GB" dirty="0" err="1"/>
              <a:t>color</a:t>
            </a:r>
            <a:endParaRPr lang="en-GB" dirty="0"/>
          </a:p>
          <a:p>
            <a:pPr lvl="1"/>
            <a:r>
              <a:rPr lang="en-GB" dirty="0"/>
              <a:t>Atmospheric effects</a:t>
            </a:r>
          </a:p>
          <a:p>
            <a:pPr lvl="1"/>
            <a:r>
              <a:rPr lang="en-GB" dirty="0"/>
              <a:t>Surface properties</a:t>
            </a:r>
          </a:p>
          <a:p>
            <a:pPr lvl="1"/>
            <a:r>
              <a:rPr lang="en-GB" dirty="0"/>
              <a:t>Other light sources</a:t>
            </a:r>
          </a:p>
          <a:p>
            <a:pPr lvl="1"/>
            <a:r>
              <a:rPr lang="en-GB" dirty="0"/>
              <a:t>Iris / eye mechanics</a:t>
            </a:r>
          </a:p>
          <a:p>
            <a:pPr lvl="1"/>
            <a:r>
              <a:rPr lang="en-GB" dirty="0"/>
              <a:t>Perception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5" y="1924228"/>
            <a:ext cx="28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Ray Tracer?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419725" cy="4670425"/>
          </a:xfrm>
        </p:spPr>
        <p:txBody>
          <a:bodyPr/>
          <a:lstStyle/>
          <a:p>
            <a:r>
              <a:rPr lang="en-GB" dirty="0"/>
              <a:t>A simple method of lighting a 3D scene by evaluating the light arriving at each pixel on the screen</a:t>
            </a:r>
          </a:p>
          <a:p>
            <a:r>
              <a:rPr lang="en-GB" dirty="0"/>
              <a:t>A recursive algorithm that traces rays from the eye, bouncing them off surfaces in the ‘world’</a:t>
            </a:r>
          </a:p>
          <a:p>
            <a:r>
              <a:rPr lang="en-GB" dirty="0"/>
              <a:t>Works ‘in reverse’ to the real world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4" y="867636"/>
            <a:ext cx="4933951" cy="49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2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it can get more complicated!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30" y="1522072"/>
            <a:ext cx="6419013" cy="5043511"/>
          </a:xfrm>
        </p:spPr>
      </p:pic>
    </p:spTree>
    <p:extLst>
      <p:ext uri="{BB962C8B-B14F-4D97-AF65-F5344CB8AC3E}">
        <p14:creationId xmlns:p14="http://schemas.microsoft.com/office/powerpoint/2010/main" val="413460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Vector: (x, y, z)</a:t>
            </a:r>
          </a:p>
          <a:p>
            <a:r>
              <a:rPr lang="en-GB" dirty="0"/>
              <a:t>Dot Product:  glm.dot(v1, v2).  From 0-&gt;1 from 0-90 degrees</a:t>
            </a:r>
          </a:p>
          <a:p>
            <a:pPr marL="457200" lvl="1" indent="0">
              <a:buNone/>
            </a:pPr>
            <a:r>
              <a:rPr lang="en-GB" dirty="0"/>
              <a:t>is cos(angle) &amp; negative if facing away</a:t>
            </a:r>
          </a:p>
          <a:p>
            <a:r>
              <a:rPr lang="en-GB" dirty="0"/>
              <a:t>Reflect: </a:t>
            </a:r>
            <a:r>
              <a:rPr lang="en-GB" dirty="0" err="1"/>
              <a:t>glm.reflect</a:t>
            </a:r>
            <a:r>
              <a:rPr lang="en-GB" dirty="0"/>
              <a:t>(Incident, normal).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r>
              <a:rPr lang="en-GB" dirty="0"/>
              <a:t>From origin/ray to a point: origin + (normalized(</a:t>
            </a:r>
            <a:r>
              <a:rPr lang="en-GB" dirty="0" err="1"/>
              <a:t>rayDir</a:t>
            </a:r>
            <a:r>
              <a:rPr lang="en-GB" dirty="0"/>
              <a:t>) * distance)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528397" y="2367321"/>
            <a:ext cx="333913" cy="41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205085" y="2367321"/>
            <a:ext cx="304262" cy="41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04" y="3661910"/>
            <a:ext cx="816935" cy="50601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2" idx="0"/>
          </p:cNvCxnSpPr>
          <p:nvPr/>
        </p:nvCxnSpPr>
        <p:spPr>
          <a:xfrm flipV="1">
            <a:off x="8073271" y="3661910"/>
            <a:ext cx="1" cy="46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70726" y="5791989"/>
            <a:ext cx="1499191" cy="2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336208" y="5372095"/>
            <a:ext cx="295275" cy="301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2935658" y="53720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2753" y="5379398"/>
            <a:ext cx="8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Ray Dir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6830" y="5585694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Distance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98976" y="5791989"/>
            <a:ext cx="1499191" cy="2177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709123" y="5589345"/>
            <a:ext cx="563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99304" y="3604584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Incident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62117" y="3600499"/>
            <a:ext cx="10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Reflected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31483" y="337560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380760" y="23673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9698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 Kit in C++ &amp; C#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22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Scene is setup (roughly a 10, 10, 10 box)</a:t>
            </a:r>
          </a:p>
          <a:p>
            <a:r>
              <a:rPr lang="en-GB" dirty="0"/>
              <a:t>Camera rays are generated for you.</a:t>
            </a:r>
          </a:p>
          <a:p>
            <a:pPr lvl="1"/>
            <a:r>
              <a:rPr lang="en-GB" dirty="0"/>
              <a:t>-z is ‘into’ the scene, +z towards the camera</a:t>
            </a:r>
          </a:p>
          <a:p>
            <a:r>
              <a:rPr lang="en-GB" dirty="0"/>
              <a:t>Empty ‘</a:t>
            </a:r>
            <a:r>
              <a:rPr lang="en-GB" dirty="0" err="1"/>
              <a:t>TraceRay</a:t>
            </a:r>
            <a:r>
              <a:rPr lang="en-GB" dirty="0"/>
              <a:t>’ function</a:t>
            </a:r>
          </a:p>
          <a:p>
            <a:r>
              <a:rPr lang="en-GB" dirty="0"/>
              <a:t>Default implementation just turns camera rays into </a:t>
            </a:r>
            <a:r>
              <a:rPr lang="en-GB" dirty="0" err="1"/>
              <a:t>colors</a:t>
            </a:r>
            <a:endParaRPr lang="en-GB" dirty="0"/>
          </a:p>
          <a:p>
            <a:pPr lvl="1"/>
            <a:r>
              <a:rPr lang="en-GB" dirty="0" err="1"/>
              <a:t>Color</a:t>
            </a:r>
            <a:r>
              <a:rPr lang="en-GB" dirty="0"/>
              <a:t> = (</a:t>
            </a:r>
            <a:r>
              <a:rPr lang="en-GB" dirty="0" err="1"/>
              <a:t>ray.x,ray.y</a:t>
            </a:r>
            <a:r>
              <a:rPr lang="en-GB" dirty="0"/>
              <a:t>, </a:t>
            </a:r>
            <a:r>
              <a:rPr lang="en-GB" dirty="0" err="1"/>
              <a:t>ray.z</a:t>
            </a:r>
            <a:r>
              <a:rPr lang="en-GB" dirty="0"/>
              <a:t>) * .5 + 1.0f</a:t>
            </a:r>
          </a:p>
          <a:p>
            <a:r>
              <a:rPr lang="en-GB" dirty="0"/>
              <a:t>C++ tested on Linux.  Just run build.sh</a:t>
            </a:r>
          </a:p>
          <a:p>
            <a:r>
              <a:rPr lang="en-GB" dirty="0"/>
              <a:t>C++/C#/F# tested on Windows</a:t>
            </a:r>
          </a:p>
          <a:p>
            <a:pPr lvl="1"/>
            <a:r>
              <a:rPr lang="en-GB" dirty="0"/>
              <a:t>Thanks to Grant for the F# port!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86" y="2011045"/>
            <a:ext cx="3485714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9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</TotalTime>
  <Words>772</Words>
  <Application>Microsoft Office PowerPoint</Application>
  <PresentationFormat>Widescreen</PresentationFormat>
  <Paragraphs>121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York Code Dojo “Ray Tracing”</vt:lpstr>
      <vt:lpstr>PowerPoint Presentation</vt:lpstr>
      <vt:lpstr>PowerPoint Presentation</vt:lpstr>
      <vt:lpstr>Realistic Lighting</vt:lpstr>
      <vt:lpstr>How does light work in the real world?</vt:lpstr>
      <vt:lpstr>What is a Ray Tracer?</vt:lpstr>
      <vt:lpstr>… it can get more complicated!</vt:lpstr>
      <vt:lpstr>Basic Math</vt:lpstr>
      <vt:lpstr>Starter Kit in C++ &amp; C#</vt:lpstr>
      <vt:lpstr>Step 1 Ray-Object Intersection</vt:lpstr>
      <vt:lpstr>Step 2 Simple Diffuse Lighting</vt:lpstr>
      <vt:lpstr>Step 3 Point light sources</vt:lpstr>
      <vt:lpstr>Step 4 Occluders</vt:lpstr>
      <vt:lpstr>Step 5 Specular Highlights</vt:lpstr>
      <vt:lpstr>Step 6 Reflections</vt:lpstr>
      <vt:lpstr>Target…</vt:lpstr>
      <vt:lpstr>Resources</vt:lpstr>
      <vt:lpstr>Thanks</vt:lpstr>
      <vt:lpstr>Meetups!</vt:lpstr>
      <vt:lpstr>Slack – York Developer Community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York Code Dojo</dc:title>
  <dc:creator>Chris Maughan</dc:creator>
  <cp:lastModifiedBy>Chris Maughan</cp:lastModifiedBy>
  <cp:revision>58</cp:revision>
  <cp:lastPrinted>2016-09-14T11:29:45Z</cp:lastPrinted>
  <dcterms:created xsi:type="dcterms:W3CDTF">2016-05-11T08:14:52Z</dcterms:created>
  <dcterms:modified xsi:type="dcterms:W3CDTF">2017-01-04T10:49:50Z</dcterms:modified>
</cp:coreProperties>
</file>